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6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Obraz 35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7" name="Obraz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3" name="Obraz 72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4" name="Obraz 73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1" name="Obraz 110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12" name="Obraz 111"/>
          <p:cNvPicPr/>
          <p:nvPr/>
        </p:nvPicPr>
        <p:blipFill>
          <a:blip r:embed="rId2"/>
          <a:stretch>
            <a:fillRect/>
          </a:stretch>
        </p:blipFill>
        <p:spPr>
          <a:xfrm>
            <a:off x="360324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9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360" y="176040"/>
            <a:ext cx="12187440" cy="16444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</p:sp>
      <p:sp>
        <p:nvSpPr>
          <p:cNvPr id="5" name="CustomShape 2"/>
          <p:cNvSpPr/>
          <p:nvPr/>
        </p:nvSpPr>
        <p:spPr>
          <a:xfrm>
            <a:off x="-6840" y="2058840"/>
            <a:ext cx="12194280" cy="182736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9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60" y="176040"/>
            <a:ext cx="12187440" cy="16444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</p:sp>
      <p:sp>
        <p:nvSpPr>
          <p:cNvPr id="39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9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360" y="176040"/>
            <a:ext cx="12187440" cy="1644480"/>
          </a:xfrm>
          <a:prstGeom prst="rect">
            <a:avLst/>
          </a:prstGeom>
          <a:solidFill>
            <a:srgbClr val="FFFFFF"/>
          </a:solidFill>
          <a:ln w="12600">
            <a:noFill/>
          </a:ln>
        </p:spPr>
      </p:sp>
      <p:sp>
        <p:nvSpPr>
          <p:cNvPr id="76" name="PlaceHolder 2"/>
          <p:cNvSpPr>
            <a:spLocks noGrp="1"/>
          </p:cNvSpPr>
          <p:nvPr>
            <p:ph type="title"/>
          </p:nvPr>
        </p:nvSpPr>
        <p:spPr>
          <a:xfrm>
            <a:off x="365760" y="2166480"/>
            <a:ext cx="11469960" cy="1739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20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Siódmy poziom konspektu</a:t>
            </a:r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20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>
                <a:latin typeface="Arial"/>
              </a:rPr>
              <a:t>Siódmy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Obraz 5"/>
          <p:cNvPicPr/>
          <p:nvPr/>
        </p:nvPicPr>
        <p:blipFill>
          <a:blip r:embed="rId2"/>
          <a:stretch>
            <a:fillRect/>
          </a:stretch>
        </p:blipFill>
        <p:spPr>
          <a:xfrm>
            <a:off x="113400" y="325440"/>
            <a:ext cx="12029400" cy="5203080"/>
          </a:xfrm>
          <a:prstGeom prst="rect">
            <a:avLst/>
          </a:prstGeom>
          <a:ln>
            <a:noFill/>
          </a:ln>
        </p:spPr>
      </p:pic>
      <p:sp>
        <p:nvSpPr>
          <p:cNvPr id="114" name="CustomShape 1"/>
          <p:cNvSpPr/>
          <p:nvPr/>
        </p:nvSpPr>
        <p:spPr>
          <a:xfrm>
            <a:off x="587880" y="4201920"/>
            <a:ext cx="11080080" cy="2654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l-PL" sz="2300" b="1" i="1">
                <a:solidFill>
                  <a:srgbClr val="0070C0"/>
                </a:solidFill>
                <a:latin typeface="Monotype Corsiva"/>
              </a:rPr>
              <a:t>PRAWA DZIECKA W POLSCE .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300" b="1" i="1">
                <a:solidFill>
                  <a:srgbClr val="0070C0"/>
                </a:solidFill>
                <a:latin typeface="Monotype Corsiva"/>
              </a:rPr>
              <a:t>ROLA I ZNACZENIE SPOŁECZNEGO RZECZNIKA PRAW DZIECKA.</a:t>
            </a:r>
            <a:endParaRPr/>
          </a:p>
          <a:p>
            <a:pPr algn="ctr">
              <a:lnSpc>
                <a:spcPct val="120000"/>
              </a:lnSpc>
            </a:pPr>
            <a:endParaRPr/>
          </a:p>
          <a:p>
            <a:pPr algn="ctr">
              <a:lnSpc>
                <a:spcPct val="120000"/>
              </a:lnSpc>
            </a:pPr>
            <a:endParaRPr/>
          </a:p>
          <a:p>
            <a:pPr algn="ctr">
              <a:lnSpc>
                <a:spcPct val="120000"/>
              </a:lnSpc>
            </a:pPr>
            <a:r>
              <a:rPr lang="pl-PL" sz="2300" b="1" i="1">
                <a:solidFill>
                  <a:srgbClr val="FFFF00"/>
                </a:solidFill>
                <a:latin typeface="Monotype Corsiva"/>
              </a:rPr>
              <a:t>Dr Mariola Bartusek  </a:t>
            </a:r>
            <a:endParaRPr/>
          </a:p>
          <a:p>
            <a:pPr algn="ctr">
              <a:lnSpc>
                <a:spcPct val="120000"/>
              </a:lnSpc>
            </a:pP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pl-PL" sz="4000" b="1">
                <a:solidFill>
                  <a:srgbClr val="099BDD"/>
                </a:solidFill>
                <a:latin typeface="Corbel"/>
              </a:rPr>
              <a:t>Statut  </a:t>
            </a:r>
            <a:endParaRPr/>
          </a:p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Towarzystwa przyjaciół dzieci 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Statut z  2015b [www.warszawa.tpd.org]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OKREŚLA MIN. POSTANOWIENIA OGÓLNE, CELE I SPOSOBY DZIAŁANIA, ZAKRES DZIAŁALNOŚCI , STRUKTURĘ ORGANIZACYJNĄ ORAZ ORGANY. </a:t>
            </a:r>
            <a:endParaRPr/>
          </a:p>
        </p:txBody>
      </p:sp>
      <p:pic>
        <p:nvPicPr>
          <p:cNvPr id="136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9227520" y="4887000"/>
            <a:ext cx="2617920" cy="174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174240"/>
            <a:ext cx="12190680" cy="183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ZASADY DZIAŁANIA TPD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RÓWNOŚĆ SZANS WSZYSTKICH DZIECI DO WYCHOWANIA W RODZINIE, DOSTĘPU DO NAUKI, OPIEKI ZDROWOTNEJ, DÓBR KULTURY, ZDOBYCZY TECHNIKI, ROZWOJU I PERSPEKTYW ŻYCIOWYCH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SPRAWIEDLIWEGO, RÓWNEGO TRAKTOWANIA, POSZANOWANIA PODMIOTOWOŚCI I GODNOŚCI DZIECKA [PAR.1,PKT.4] 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…</a:t>
            </a:r>
            <a:endParaRPr/>
          </a:p>
        </p:txBody>
      </p:sp>
      <p:pic>
        <p:nvPicPr>
          <p:cNvPr id="139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9358200" y="4887000"/>
            <a:ext cx="2617920" cy="174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ZASADY DZIAŁANIA TPD. CD</a:t>
            </a:r>
            <a:endParaRPr/>
          </a:p>
        </p:txBody>
      </p:sp>
      <p:sp>
        <p:nvSpPr>
          <p:cNvPr id="141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TOLERANCJI, SZACUNKU DLA DRUGIEGO CZŁOWIEKA, JEGO PRACY I POGLĄDÓW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WYCHOWANIA W DUCHU PATRIOTYZMU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INTEGRACJI, SOLIDARNOŚCI I OCHRONY PRAW POKRZYWDZONYCH I DYSKRYMINOWANYCH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DZIAŁALNOSCI HUMANITARNEJ, CHARYTATYWNEJ, WZAJEMNEJ POMOCY, PRACY SPOŁECZNEJ I WOLONTARIATU [PAR.1,PKT.4].</a:t>
            </a:r>
            <a:endParaRPr/>
          </a:p>
        </p:txBody>
      </p:sp>
      <p:pic>
        <p:nvPicPr>
          <p:cNvPr id="142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9314640" y="921240"/>
            <a:ext cx="2617920" cy="174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160" y="152280"/>
            <a:ext cx="12188520" cy="1857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CELE DZIAŁANIA 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266760" y="2011680"/>
            <a:ext cx="11792520" cy="4595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300" b="1" u="sng">
                <a:solidFill>
                  <a:srgbClr val="FFFFFF"/>
                </a:solidFill>
                <a:latin typeface="Corbel"/>
              </a:rPr>
              <a:t>CELE DZIAŁANIA OBEJMUJĄ</a:t>
            </a:r>
            <a:r>
              <a:rPr lang="pl-PL" sz="2300" b="1">
                <a:solidFill>
                  <a:srgbClr val="FFFFFF"/>
                </a:solidFill>
                <a:latin typeface="Corbel"/>
              </a:rPr>
              <a:t> DZIAŁALNOŚĆ POŻYTKU PUBLICZNEGO W SFERZE ZADAŃ PUBLICZNYCH W ZAKRESIE :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DZIAŁALNOŚCI NA RZECZ RODZINY, MACIIERZYŃSTWA, RODZICIELSTWA, UPOWSZECHNIANIA I OCHRONY PRAW DZIECKA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POMOCY SPOŁECZNEJ KIEROWANEJ DO RODZIN I OSÓB WYCHOWUJĄCYCH DZIECI,  BĘDĄCYCH W TRUDNEJ SYTUACJI ŻYCIOWEJ, WSPIERANIA RODZINY I SYSTEMU PIECZY ZASTĘPCZEJ …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145" name="Obraz 4"/>
          <p:cNvPicPr/>
          <p:nvPr/>
        </p:nvPicPr>
        <p:blipFill>
          <a:blip r:embed="rId2"/>
          <a:stretch>
            <a:fillRect/>
          </a:stretch>
        </p:blipFill>
        <p:spPr>
          <a:xfrm>
            <a:off x="9201600" y="4669200"/>
            <a:ext cx="2617920" cy="174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CELE …</a:t>
            </a:r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266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DZIAŁANIA  W  ZAKRESIE NAUKI, EDUKACJI, OŚWIATY I WYCHOWANIA DZIECI I MŁODZIEŻY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OCHRONY I PROMOCJI ZDROWIA […]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UPOWSZECHNIANIA I OCHRONY WOLNOŚCI I PRAW CZŁOWIEKA […]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PRZECIWDZIAŁANIA UZALEŻNIENIOM […] ITD..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148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9314640" y="4887000"/>
            <a:ext cx="2617920" cy="174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DZIAŁANIA 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397440" y="212040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300" b="1" u="sng">
                <a:solidFill>
                  <a:srgbClr val="FFFFFF"/>
                </a:solidFill>
                <a:latin typeface="Corbel"/>
              </a:rPr>
              <a:t>DZIAŁANIA TOWARZYSTWA KIEROWANE SĄ DO </a:t>
            </a:r>
            <a:r>
              <a:rPr lang="pl-PL" sz="2300" b="1">
                <a:solidFill>
                  <a:srgbClr val="FFFFFF"/>
                </a:solidFill>
                <a:latin typeface="Corbel"/>
              </a:rPr>
              <a:t>: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DZIECI I MŁODZIEŻY TAKŻE PO OSIĄGNIĘCIU PEŁNOLETNOŚCI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RODZICÓW I OPIEKUNÓW PRAWNYCH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INNYCH GRUP, TAKŻE ZAWODOWYCH LUB SAMORZĄDOWYCH ŚWIADCZĄCYCH NA RZECZ DZIECKA I RODZINY 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OGÓŁU SPOŁECZEŃSTWA[ PAR.1,PKT.5]</a:t>
            </a: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0" y="217800"/>
            <a:ext cx="12190680" cy="1573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000">
                <a:solidFill>
                  <a:srgbClr val="099BDD"/>
                </a:solidFill>
                <a:latin typeface="Corbel"/>
              </a:rPr>
              <a:t> </a:t>
            </a:r>
            <a:r>
              <a:rPr lang="pl-PL" sz="4000" b="1">
                <a:solidFill>
                  <a:srgbClr val="099BDD"/>
                </a:solidFill>
                <a:latin typeface="Corbel"/>
              </a:rPr>
              <a:t>REALIZACJA</a:t>
            </a:r>
            <a:r>
              <a:rPr lang="pl-PL" sz="4000">
                <a:solidFill>
                  <a:srgbClr val="099BDD"/>
                </a:solidFill>
                <a:latin typeface="Corbel"/>
              </a:rPr>
              <a:t> </a:t>
            </a:r>
            <a:endParaRPr/>
          </a:p>
        </p:txBody>
      </p:sp>
      <p:sp>
        <p:nvSpPr>
          <p:cNvPr id="152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WSPÓŁPRACA Z ORGANAMI </a:t>
            </a:r>
            <a:endParaRPr/>
          </a:p>
          <a:p>
            <a:pPr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WŁADZY PUBLICZNEJ, INSTYTUCJAMI, ORGANIZACJAMI POZARZĄDOWYMI, PACODAWCAMI […], WSPÓŁPRACA Z KAŻDYM, KOMU NA SERCU LEŻY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l-PL" sz="4400" b="1">
                <a:solidFill>
                  <a:srgbClr val="FFFFFF"/>
                </a:solidFill>
                <a:latin typeface="Corbel"/>
              </a:rPr>
              <a:t>DOBRO I SZCZĘŚCIE DZIECKA </a:t>
            </a:r>
            <a:endParaRPr/>
          </a:p>
        </p:txBody>
      </p:sp>
      <p:pic>
        <p:nvPicPr>
          <p:cNvPr id="153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8508600" y="1038600"/>
            <a:ext cx="2837160" cy="1608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71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str">
                                      <p:cBhvr additive="repl">
                                        <p:cTn id="7" dur="500" fill="hold"/>
                                        <p:tgtEl>
                                          <p:spTgt spid="152">
                                            <p:txEl>
                                              <p:pRg st="171" end="171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width"/>
                                          </p:val>
                                        </p:tav>
                                      </p:tavLst>
                                    </p:anim>
                                    <p:anim calcmode="lin" valueType="str">
                                      <p:cBhvr additive="repl">
                                        <p:cTn id="8" dur="500" fill="hold"/>
                                        <p:tgtEl>
                                          <p:spTgt spid="152">
                                            <p:txEl>
                                              <p:pRg st="171" end="171"/>
                                            </p:txEl>
                                          </p:spTgt>
                                        </p:tgtEl>
                                      </p:cBhvr>
                                      <p:tavLst>
                                        <p:tav tm="100000">
                                          <p:val>
                                            <p:strVal val="height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52">
                                            <p:txEl>
                                              <p:pRg st="171" end="1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REALIZACJA …</a:t>
            </a:r>
            <a:endParaRPr/>
          </a:p>
        </p:txBody>
      </p:sp>
      <p:sp>
        <p:nvSpPr>
          <p:cNvPr id="155" name="CustomShape 2"/>
          <p:cNvSpPr/>
          <p:nvPr/>
        </p:nvSpPr>
        <p:spPr>
          <a:xfrm>
            <a:off x="375480" y="1843560"/>
            <a:ext cx="9782640" cy="4889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3200" b="1">
                <a:solidFill>
                  <a:srgbClr val="FFFFFF"/>
                </a:solidFill>
                <a:latin typeface="Corbel"/>
              </a:rPr>
              <a:t>ORGANIZACJĘ DZIAŁAŃ OPIEKUŃCZYCH, EDUKACYJNYCH,WYCHOWAWCZYCH, ZDROWOTNYCH, TERAPEUTYCZNYCH, SOCJALNYCH, SPOŁ-PEDAGOGICZNYCH, KULTURALNYCH, SPORTOWYCH, TURYST, REKREACYJNYCH I INNYCH –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"/>
            </a:pPr>
            <a:r>
              <a:rPr lang="pl-PL" sz="3200" b="1">
                <a:solidFill>
                  <a:srgbClr val="FFFFFF"/>
                </a:solidFill>
                <a:latin typeface="Corbel"/>
              </a:rPr>
              <a:t>PROWADZENIE PORADNICTWA RODZINNEGO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"/>
            </a:pPr>
            <a:r>
              <a:rPr lang="pl-PL" sz="3200" b="1">
                <a:solidFill>
                  <a:srgbClr val="FFFFFF"/>
                </a:solidFill>
                <a:latin typeface="Corbel"/>
              </a:rPr>
              <a:t>INICJOWANIE PIECZY ZASTĘPCZEJ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"/>
            </a:pPr>
            <a:r>
              <a:rPr lang="pl-PL" sz="3200" b="1">
                <a:solidFill>
                  <a:srgbClr val="FFFFFF"/>
                </a:solidFill>
                <a:latin typeface="Corbel"/>
              </a:rPr>
              <a:t>TWORZENIE I PROWADZENIE SPECJALISTYCZNYCH FORM POMOCY, WYCHOWANIA, OPIEKI, KSZTAŁCENIA, REHABILITACJI ITP..</a:t>
            </a:r>
            <a:endParaRPr/>
          </a:p>
        </p:txBody>
      </p:sp>
      <p:pic>
        <p:nvPicPr>
          <p:cNvPr id="156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8508600" y="1038600"/>
            <a:ext cx="2837160" cy="1608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REALIZACJA …</a:t>
            </a:r>
            <a:endParaRPr/>
          </a:p>
        </p:txBody>
      </p:sp>
      <p:sp>
        <p:nvSpPr>
          <p:cNvPr id="158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ŚWIETLICE ŚRODOWISKOWE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WARSZTATY TERAPII ZAJĘCIOWEJ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OŚRODKI REHABILITACJI DLA DZIECI I MŁODZIEŻY NIEPEŁNOSPRAWNEJ 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ORGANIZACJA CZASU WOLNEGO PODCZAS WAKACJI I FERII ZIMOWYCH W OŚRODKU KOLONIJNYM TPD </a:t>
            </a:r>
            <a:endParaRPr/>
          </a:p>
        </p:txBody>
      </p:sp>
      <p:pic>
        <p:nvPicPr>
          <p:cNvPr id="159" name="Obraz 5"/>
          <p:cNvPicPr/>
          <p:nvPr/>
        </p:nvPicPr>
        <p:blipFill>
          <a:blip r:embed="rId2"/>
          <a:stretch>
            <a:fillRect/>
          </a:stretch>
        </p:blipFill>
        <p:spPr>
          <a:xfrm>
            <a:off x="8508600" y="1038600"/>
            <a:ext cx="2837160" cy="1608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REALIZACJA …</a:t>
            </a:r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PROMOCJA I ORGANIZACJA </a:t>
            </a:r>
            <a:endParaRPr/>
          </a:p>
          <a:p>
            <a:pPr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RZECZNICTWA  SPOŁECZNEGO PRAW DZIECKA – DYŻURY, PODEJMOWANIE INTERWENCJI W SPRAWACH DZIECI, REPREZENTOWANIA INTERESÓW DZIECKA I RODZINY PRZED SZKOŁĄ, PLACÓWKĄ OPIEKUŃCZO-WYCHOWAWCZĄ, SĄDEM I INNYMI INSTYTUCJAMI W GRANICACH DOPUSZCZALNYCH PRAWEM</a:t>
            </a:r>
            <a:endParaRPr/>
          </a:p>
        </p:txBody>
      </p:sp>
      <p:pic>
        <p:nvPicPr>
          <p:cNvPr id="162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8866440" y="559800"/>
            <a:ext cx="2513160" cy="181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PRAWA DZIECKA W POLSCE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288360" y="216396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3200" b="1">
                <a:solidFill>
                  <a:srgbClr val="FFFFFF"/>
                </a:solidFill>
                <a:latin typeface="Corbel"/>
              </a:rPr>
              <a:t>KONSTYTUCJA  ART. 72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Rzeczpospolita Polska zapewnia ochronę praw dziecka. Każdy ma prawo żądać od organów władzy publicznej ochrony dziecka przed przemocą, okrucieństwem, wyzyskiem i demoralizacją.</a:t>
            </a:r>
            <a:endParaRPr/>
          </a:p>
          <a:p>
            <a:pPr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Dziecko pozbawione opieki rodzicielskiej ma prawo do opieki i pomocy władz publicznych [brpd.gov.pl]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17" name="Symbol zastępczy zawartości 4"/>
          <p:cNvPicPr/>
          <p:nvPr/>
        </p:nvPicPr>
        <p:blipFill>
          <a:blip r:embed="rId2"/>
          <a:stretch>
            <a:fillRect/>
          </a:stretch>
        </p:blipFill>
        <p:spPr>
          <a:xfrm>
            <a:off x="9735120" y="883440"/>
            <a:ext cx="1780200" cy="3158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pl-PL" sz="4000" b="1">
                <a:solidFill>
                  <a:srgbClr val="099BDD"/>
                </a:solidFill>
                <a:latin typeface="Corbel"/>
              </a:rPr>
              <a:t>ROLA I ZNACZENIE </a:t>
            </a:r>
            <a:endParaRPr/>
          </a:p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RZECZNIKA PRAW DZIECKA </a:t>
            </a:r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1205280" y="2011680"/>
            <a:ext cx="105062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3200" b="1">
                <a:solidFill>
                  <a:srgbClr val="FFFFFF"/>
                </a:solidFill>
                <a:latin typeface="Corbel"/>
              </a:rPr>
              <a:t> </a:t>
            </a:r>
            <a:endParaRPr/>
          </a:p>
        </p:txBody>
      </p:sp>
      <p:sp>
        <p:nvSpPr>
          <p:cNvPr id="165" name="CustomShape 3"/>
          <p:cNvSpPr/>
          <p:nvPr/>
        </p:nvSpPr>
        <p:spPr>
          <a:xfrm>
            <a:off x="961200" y="3053880"/>
            <a:ext cx="3837240" cy="1533960"/>
          </a:xfrm>
          <a:prstGeom prst="chevron">
            <a:avLst>
              <a:gd name="adj" fmla="val 50000"/>
            </a:avLst>
          </a:prstGeom>
          <a:solidFill>
            <a:srgbClr val="FFC000"/>
          </a:solidFill>
          <a:ln w="12600">
            <a:solidFill>
              <a:srgbClr val="FFFFFF"/>
            </a:solidFill>
            <a:round/>
          </a:ln>
        </p:spPr>
        <p:txBody>
          <a:bodyPr lIns="151920" tIns="50760" rIns="50760" bIns="50760" anchor="ctr"/>
          <a:lstStyle/>
          <a:p>
            <a:pPr algn="ctr">
              <a:lnSpc>
                <a:spcPct val="90000"/>
              </a:lnSpc>
            </a:pPr>
            <a:r>
              <a:rPr lang="pl-PL" sz="3800" b="1">
                <a:solidFill>
                  <a:srgbClr val="FFFFFF"/>
                </a:solidFill>
                <a:latin typeface="Corbel"/>
              </a:rPr>
              <a:t>DZIECKO </a:t>
            </a:r>
            <a:endParaRPr/>
          </a:p>
        </p:txBody>
      </p:sp>
      <p:sp>
        <p:nvSpPr>
          <p:cNvPr id="166" name="CustomShape 4"/>
          <p:cNvSpPr/>
          <p:nvPr/>
        </p:nvSpPr>
        <p:spPr>
          <a:xfrm>
            <a:off x="4416120" y="3053880"/>
            <a:ext cx="3837240" cy="1533960"/>
          </a:xfrm>
          <a:prstGeom prst="chevron">
            <a:avLst>
              <a:gd name="adj" fmla="val 50000"/>
            </a:avLst>
          </a:prstGeom>
          <a:solidFill>
            <a:srgbClr val="FFC000"/>
          </a:solidFill>
          <a:ln w="12600">
            <a:solidFill>
              <a:srgbClr val="FFFFFF"/>
            </a:solidFill>
            <a:round/>
          </a:ln>
        </p:spPr>
        <p:txBody>
          <a:bodyPr lIns="151920" tIns="50760" rIns="50760" bIns="50760" anchor="ctr"/>
          <a:lstStyle/>
          <a:p>
            <a:pPr algn="ctr">
              <a:lnSpc>
                <a:spcPct val="90000"/>
              </a:lnSpc>
            </a:pPr>
            <a:r>
              <a:rPr lang="pl-PL" sz="3800" b="1">
                <a:solidFill>
                  <a:srgbClr val="FFFFFF"/>
                </a:solidFill>
                <a:latin typeface="Corbel"/>
              </a:rPr>
              <a:t>RODZIC </a:t>
            </a:r>
            <a:endParaRPr/>
          </a:p>
        </p:txBody>
      </p:sp>
      <p:sp>
        <p:nvSpPr>
          <p:cNvPr id="167" name="CustomShape 5"/>
          <p:cNvSpPr/>
          <p:nvPr/>
        </p:nvSpPr>
        <p:spPr>
          <a:xfrm>
            <a:off x="7871040" y="3053880"/>
            <a:ext cx="3837240" cy="1533960"/>
          </a:xfrm>
          <a:prstGeom prst="chevron">
            <a:avLst>
              <a:gd name="adj" fmla="val 50000"/>
            </a:avLst>
          </a:prstGeom>
          <a:solidFill>
            <a:srgbClr val="FFC000"/>
          </a:solidFill>
          <a:ln w="12600">
            <a:solidFill>
              <a:srgbClr val="FFFFFF"/>
            </a:solidFill>
            <a:round/>
          </a:ln>
        </p:spPr>
        <p:txBody>
          <a:bodyPr lIns="151920" tIns="50760" rIns="50760" bIns="50760" anchor="ctr"/>
          <a:lstStyle/>
          <a:p>
            <a:pPr algn="ctr">
              <a:lnSpc>
                <a:spcPct val="90000"/>
              </a:lnSpc>
            </a:pPr>
            <a:r>
              <a:rPr lang="pl-PL" sz="3800" b="1">
                <a:solidFill>
                  <a:srgbClr val="FFFFFF"/>
                </a:solidFill>
                <a:latin typeface="Corbel"/>
              </a:rPr>
              <a:t>RODZINA</a:t>
            </a:r>
            <a:endParaRPr/>
          </a:p>
        </p:txBody>
      </p:sp>
      <p:sp>
        <p:nvSpPr>
          <p:cNvPr id="168" name="CustomShape 6"/>
          <p:cNvSpPr/>
          <p:nvPr/>
        </p:nvSpPr>
        <p:spPr>
          <a:xfrm>
            <a:off x="1491480" y="5359320"/>
            <a:ext cx="9686880" cy="78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RZECZNIK NIE STAJE PO ŻADNEJ ZE STRON, RZECZNIK DZIAŁA W INTERESIE DZIECKA.</a:t>
            </a: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Zapraszamy do współpracy </a:t>
            </a:r>
            <a:endParaRPr/>
          </a:p>
        </p:txBody>
      </p:sp>
      <p:pic>
        <p:nvPicPr>
          <p:cNvPr id="170" name="Symbol zastępczy zawartości 5"/>
          <p:cNvPicPr/>
          <p:nvPr/>
        </p:nvPicPr>
        <p:blipFill>
          <a:blip r:embed="rId2"/>
          <a:stretch>
            <a:fillRect/>
          </a:stretch>
        </p:blipFill>
        <p:spPr>
          <a:xfrm>
            <a:off x="621720" y="1918440"/>
            <a:ext cx="4509720" cy="3255480"/>
          </a:xfrm>
          <a:prstGeom prst="rect">
            <a:avLst/>
          </a:prstGeom>
          <a:ln>
            <a:noFill/>
          </a:ln>
        </p:spPr>
      </p:pic>
      <p:sp>
        <p:nvSpPr>
          <p:cNvPr id="171" name="CustomShape 2"/>
          <p:cNvSpPr/>
          <p:nvPr/>
        </p:nvSpPr>
        <p:spPr>
          <a:xfrm>
            <a:off x="5472000" y="4367880"/>
            <a:ext cx="6293160" cy="1967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b="1">
                <a:solidFill>
                  <a:srgbClr val="FFFFFF"/>
                </a:solidFill>
                <a:latin typeface="Corbel"/>
              </a:rPr>
              <a:t>TOWARZYSTWO PRZYJACIÓŁ DZIECI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b="1">
                <a:solidFill>
                  <a:srgbClr val="FFFFFF"/>
                </a:solidFill>
                <a:latin typeface="Corbel"/>
              </a:rPr>
              <a:t>ŚLĄSKI ODDZIAŁ REGIONALNY W KATOWICACH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b="1">
                <a:solidFill>
                  <a:srgbClr val="FFFFFF"/>
                </a:solidFill>
                <a:latin typeface="Corbel"/>
              </a:rPr>
              <a:t>KATOWICE, UL. POCZTOWA 16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l-PL" b="1">
                <a:solidFill>
                  <a:srgbClr val="FFFFFF"/>
                </a:solidFill>
                <a:latin typeface="Corbel"/>
              </a:rPr>
              <a:t>TPD OP MIKOŁÓW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b="1" u="sng">
                <a:solidFill>
                  <a:srgbClr val="005DBA"/>
                </a:solidFill>
                <a:latin typeface="Corbel"/>
              </a:rPr>
              <a:t>www.tpdmikolow.pl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b="1">
                <a:solidFill>
                  <a:srgbClr val="FFFFFF"/>
                </a:solidFill>
                <a:latin typeface="Corbel"/>
              </a:rPr>
              <a:t>TEL. 882 445 765 </a:t>
            </a: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Obraz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1280" y="706320"/>
            <a:ext cx="12029400" cy="5203080"/>
          </a:xfrm>
          <a:prstGeom prst="rect">
            <a:avLst/>
          </a:prstGeom>
          <a:ln>
            <a:noFill/>
          </a:ln>
        </p:spPr>
      </p:pic>
      <p:sp>
        <p:nvSpPr>
          <p:cNvPr id="173" name="CustomShape 1"/>
          <p:cNvSpPr/>
          <p:nvPr/>
        </p:nvSpPr>
        <p:spPr>
          <a:xfrm>
            <a:off x="1604520" y="4550400"/>
            <a:ext cx="914256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3600" i="1">
                <a:solidFill>
                  <a:srgbClr val="0070C0"/>
                </a:solidFill>
                <a:latin typeface="Corbel"/>
              </a:rPr>
              <a:t>Dziękuję za uwagę</a:t>
            </a:r>
            <a:r>
              <a:rPr lang="pl-PL" sz="3600" i="1">
                <a:solidFill>
                  <a:srgbClr val="0070C0"/>
                </a:solidFill>
                <a:latin typeface="Wingdings"/>
              </a:rPr>
              <a:t></a:t>
            </a:r>
            <a:r>
              <a:rPr lang="pl-PL" sz="3600" i="1">
                <a:solidFill>
                  <a:srgbClr val="0070C0"/>
                </a:solidFill>
                <a:latin typeface="Corbel"/>
              </a:rPr>
              <a:t> </a:t>
            </a: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Prawa dziecka …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282960" y="1981080"/>
            <a:ext cx="11450160" cy="459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Prawa dziecka, podobnie jak prawa człowieka podzielone są według kategorii na prawa: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 u="sng">
                <a:solidFill>
                  <a:srgbClr val="FFFFFF"/>
                </a:solidFill>
                <a:latin typeface="Corbel"/>
              </a:rPr>
              <a:t>osobiste</a:t>
            </a:r>
            <a:r>
              <a:rPr lang="pl-PL" sz="2300" b="1">
                <a:solidFill>
                  <a:srgbClr val="FFFFFF"/>
                </a:solidFill>
                <a:latin typeface="Corbel"/>
              </a:rPr>
              <a:t>, umożliwiające rozwój dziecka. Są to: prawo do życia, prawo do tożsamości, prawo do rozwoju, prawo do wychowania w rodzinie, prawo do wyrażania własnych poglądów, prawo do informacji;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 u="sng">
                <a:solidFill>
                  <a:srgbClr val="FFFFFF"/>
                </a:solidFill>
                <a:latin typeface="Corbel"/>
              </a:rPr>
              <a:t>polityczne lub publiczne</a:t>
            </a:r>
            <a:r>
              <a:rPr lang="pl-PL" sz="2300" b="1">
                <a:solidFill>
                  <a:srgbClr val="FFFFFF"/>
                </a:solidFill>
                <a:latin typeface="Corbel"/>
              </a:rPr>
              <a:t>, dzięki którym dziecko wyraża swoje poglądy i uczestniczy w życiu swojej grupy, społeczności, państwa. Są to prawa: prawo do wyrażania własnych poglądów, prawo do uczestniczenia w stowarzyszeniach;</a:t>
            </a: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00760" y="1859400"/>
            <a:ext cx="1125432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 u="sng">
                <a:solidFill>
                  <a:srgbClr val="FFFFFF"/>
                </a:solidFill>
                <a:latin typeface="Corbel"/>
              </a:rPr>
              <a:t>socjalne,</a:t>
            </a:r>
            <a:r>
              <a:rPr lang="pl-PL" sz="2300" b="1">
                <a:solidFill>
                  <a:srgbClr val="FFFFFF"/>
                </a:solidFill>
                <a:latin typeface="Corbel"/>
              </a:rPr>
              <a:t> które są obowiązkami państwa i dorosłych do stworzenia odpowiednich warunków do rozwoju umysłowego i fizycznego dziecka. Są to: prawo do godnych warunków życia i odpowiedniego poziomu życia, prawo do opieki zdrowotnej, prawo do odpoczynku;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 u="sng">
                <a:solidFill>
                  <a:srgbClr val="FFFFFF"/>
                </a:solidFill>
                <a:latin typeface="Corbel"/>
              </a:rPr>
              <a:t>ekonomiczne,</a:t>
            </a:r>
            <a:r>
              <a:rPr lang="pl-PL" sz="2300" b="1">
                <a:solidFill>
                  <a:srgbClr val="FFFFFF"/>
                </a:solidFill>
                <a:latin typeface="Corbel"/>
              </a:rPr>
              <a:t> umożliwiające dziecku przygotowywanie się do niezależności materialnej od innych. Najważniejszym jest prawo do nauki; ponadto ochrona prawa pracy podejmowanej, czy to w ramach obowiązku nauki czy wakacyjnego zarobku [brd.gov.pl]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r>
              <a:rPr lang="pl-PL" sz="4000" b="1">
                <a:solidFill>
                  <a:srgbClr val="099BDD"/>
                </a:solidFill>
                <a:latin typeface="Corbel"/>
              </a:rPr>
              <a:t>KONWENCJA  O PRAWACH DZIECKA</a:t>
            </a:r>
            <a:endParaRPr/>
          </a:p>
          <a:p>
            <a:pPr>
              <a:lnSpc>
                <a:spcPct val="85000"/>
              </a:lnSpc>
            </a:pP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348480" y="2011680"/>
            <a:ext cx="11428560" cy="451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przyjęta przez Zgromadzenie Ogólne Narodów Zjednoczonych dnia 20 listopada 1989 r. (Dz. U. z dnia 23 grudnia 1991 r.)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W imieniu Rzeczypospolitej Polskiej 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 PREZYDENT RZECZYPOSPOLITEJ POLSKIEJ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podaje do powszechnej wiadomości: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W dniu 20 listopada 1989 r. została przyjęta przez Zgromadzenie Ogólne Narodów Zjednoczonych Konwencja o prawach dziecka w następującym brzmieniu:</a:t>
            </a:r>
            <a:endParaRPr/>
          </a:p>
          <a:p>
            <a:pPr algn="ctr">
              <a:lnSpc>
                <a:spcPct val="100000"/>
              </a:lnSpc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KONWENCJA O PRAWACH DZIECKA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Konwencja o prawach  dziecka …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282960" y="2011680"/>
            <a:ext cx="107024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[…]  przypominając, że w Powszechnej Deklaracji Praw Człowieka Narody Zjednoczone proklamowały, iż </a:t>
            </a:r>
            <a:r>
              <a:rPr lang="pl-PL" sz="2300" b="1" u="sng">
                <a:solidFill>
                  <a:srgbClr val="FFFFFF"/>
                </a:solidFill>
                <a:latin typeface="Corbel"/>
              </a:rPr>
              <a:t>dzieci mają prawo do szczególnej troski i pomocy,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wyrażając przekonanie, że rodzina jako podstawowa komórka społeczeństwa oraz naturalne środowisko rozwoju i dobra wszystkich jej członków, a w szczególności dzieci, powinna być otoczona niezbędną ochroną oraz wsparciem, aby mogła w pełnym zakresie wypełniać swoje obowiązki w społeczeństwie […],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DZIECKO 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4000" b="1">
                <a:solidFill>
                  <a:srgbClr val="FFFFFF"/>
                </a:solidFill>
                <a:latin typeface="Corbel"/>
              </a:rPr>
              <a:t>"</a:t>
            </a:r>
            <a:r>
              <a:rPr lang="pl-PL" sz="2300" b="1">
                <a:solidFill>
                  <a:srgbClr val="FFFFFF"/>
                </a:solidFill>
                <a:latin typeface="Corbel"/>
              </a:rPr>
              <a:t>dziecko" oznacza każdą istotę ludzką w wieku poniżej osiemnastu lat, chyba że zgodnie z prawem odnoszącym się do dziecka uzyska ono wcześniej pełnoletność [… wg.konwencji].</a:t>
            </a:r>
            <a:endParaRPr/>
          </a:p>
        </p:txBody>
      </p:sp>
      <p:pic>
        <p:nvPicPr>
          <p:cNvPr id="127" name="Obraz 4"/>
          <p:cNvPicPr/>
          <p:nvPr/>
        </p:nvPicPr>
        <p:blipFill>
          <a:blip r:embed="rId2"/>
          <a:stretch>
            <a:fillRect/>
          </a:stretch>
        </p:blipFill>
        <p:spPr>
          <a:xfrm>
            <a:off x="9301680" y="4617360"/>
            <a:ext cx="2513160" cy="181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Towarzystwo przyjaciół dzieci </a:t>
            </a:r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TOWARZYSTWO PRZYJACIÓŁ DZIECI JEST OGÓLNOPOLSKIM STOWARZYSZENIEM POŻYTKU PUBLICZNEGO, KTÓRE ZRZESZA OSOBY DZIAŁAJĄCE NA RZECZ I DLA DOBRA DZIECI ORAZ ICH RODZICÓW [PAR.1, PKT.1].</a:t>
            </a:r>
            <a:endParaRPr/>
          </a:p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TPD DZIAŁA NA OBSZARZE RZECZYPOSPOLITEJ POLSKIEJ [PAR.3,PKT1].</a:t>
            </a:r>
            <a:endParaRPr/>
          </a:p>
        </p:txBody>
      </p:sp>
      <p:pic>
        <p:nvPicPr>
          <p:cNvPr id="130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9205920" y="4930560"/>
            <a:ext cx="2617920" cy="174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202760" y="284040"/>
            <a:ext cx="9782640" cy="15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pl-PL" sz="4000" b="1">
                <a:solidFill>
                  <a:srgbClr val="099BDD"/>
                </a:solidFill>
                <a:latin typeface="Corbel"/>
              </a:rPr>
              <a:t>Rzecznik praw dziecka TPD 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1202760" y="2011680"/>
            <a:ext cx="9782640" cy="4204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90000"/>
              </a:lnSpc>
              <a:buFont typeface="Wingdings" charset="2"/>
              <a:buChar char=""/>
            </a:pPr>
            <a:r>
              <a:rPr lang="pl-PL" sz="2300" b="1">
                <a:solidFill>
                  <a:srgbClr val="FFFFFF"/>
                </a:solidFill>
                <a:latin typeface="Corbel"/>
              </a:rPr>
              <a:t>TOWARZYSTWO JEST RZECZNIKIEM DZIECKA, CHRONI I PROMUJE JEGO PRAWA Z POSZANOWANIEM PRAW I OBOWIĄZKÓW JEGO RODZICÓW, OPIEKUNÓW ORAZ ODPOWIEDZIALNYCH ZA NIE OSÓB [PAR.1, PKT.2]</a:t>
            </a:r>
            <a:endParaRPr/>
          </a:p>
        </p:txBody>
      </p:sp>
      <p:pic>
        <p:nvPicPr>
          <p:cNvPr id="133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9293040" y="4887000"/>
            <a:ext cx="2617920" cy="174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902</Words>
  <Application>Microsoft Office PowerPoint</Application>
  <PresentationFormat>Panoramiczny</PresentationFormat>
  <Paragraphs>95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22</vt:i4>
      </vt:variant>
    </vt:vector>
  </HeadingPairs>
  <TitlesOfParts>
    <vt:vector size="31" baseType="lpstr">
      <vt:lpstr>Arial</vt:lpstr>
      <vt:lpstr>Corbel</vt:lpstr>
      <vt:lpstr>DejaVu Sans</vt:lpstr>
      <vt:lpstr>Monotype Corsiva</vt:lpstr>
      <vt:lpstr>StarSymbol</vt:lpstr>
      <vt:lpstr>Wingdings</vt:lpstr>
      <vt:lpstr>Office Theme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Janecka</dc:creator>
  <cp:lastModifiedBy>Katarzyna Janecka</cp:lastModifiedBy>
  <cp:revision>1</cp:revision>
  <dcterms:modified xsi:type="dcterms:W3CDTF">2016-12-28T09:51:53Z</dcterms:modified>
</cp:coreProperties>
</file>