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2" r:id="rId4"/>
    <p:sldId id="271" r:id="rId5"/>
    <p:sldId id="258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7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4BB86-F5F3-46E8-B93B-66D9E9E777B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1B2623-178D-4390-83EC-318E7A98800C}">
      <dgm:prSet phldrT="[Tekst]" custT="1"/>
      <dgm:spPr/>
      <dgm:t>
        <a:bodyPr/>
        <a:lstStyle/>
        <a:p>
          <a:r>
            <a: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GOTOWOŚĆ SZKOLNA</a:t>
          </a:r>
          <a:endParaRPr lang="pl-PL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D83EB-D19D-4FB0-8FC4-623B1EA40385}" type="parTrans" cxnId="{4CD592F1-AE2E-4B27-9D94-C1AB4E9833A2}">
      <dgm:prSet/>
      <dgm:spPr/>
      <dgm:t>
        <a:bodyPr/>
        <a:lstStyle/>
        <a:p>
          <a:endParaRPr lang="pl-PL"/>
        </a:p>
      </dgm:t>
    </dgm:pt>
    <dgm:pt modelId="{9C5F1740-9108-46ED-82B0-A19FFBF3B3DF}" type="sibTrans" cxnId="{4CD592F1-AE2E-4B27-9D94-C1AB4E9833A2}">
      <dgm:prSet/>
      <dgm:spPr/>
      <dgm:t>
        <a:bodyPr/>
        <a:lstStyle/>
        <a:p>
          <a:endParaRPr lang="pl-PL"/>
        </a:p>
      </dgm:t>
    </dgm:pt>
    <dgm:pt modelId="{5A8BF4CC-5D48-42EF-BCCE-55C6A3557087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</a:t>
          </a:r>
          <a:r>
            <a:rPr lang="pl-PL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PSYCHOMOTO-RYCZNY</a:t>
          </a:r>
          <a:endParaRPr lang="pl-PL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A1D062-ED56-49E0-A08C-AEBF44C309F5}" type="parTrans" cxnId="{65B8D885-839F-4BE7-87C9-097993ADAF75}">
      <dgm:prSet/>
      <dgm:spPr/>
      <dgm:t>
        <a:bodyPr/>
        <a:lstStyle/>
        <a:p>
          <a:endParaRPr lang="pl-PL"/>
        </a:p>
      </dgm:t>
    </dgm:pt>
    <dgm:pt modelId="{0288A0E4-9B93-4EBB-B52B-2F2578184645}" type="sibTrans" cxnId="{65B8D885-839F-4BE7-87C9-097993ADAF75}">
      <dgm:prSet/>
      <dgm:spPr/>
      <dgm:t>
        <a:bodyPr/>
        <a:lstStyle/>
        <a:p>
          <a:endParaRPr lang="pl-PL"/>
        </a:p>
      </dgm:t>
    </dgm:pt>
    <dgm:pt modelId="{FE1953AD-B5AA-4FA9-B2FB-726D37D86C30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EMOCJONALNO-SPOŁECZNY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9E5B9D-9637-435E-BF89-4D5FE2DF1659}" type="parTrans" cxnId="{EDAE7396-31CE-4337-B471-B30257B0207E}">
      <dgm:prSet/>
      <dgm:spPr/>
      <dgm:t>
        <a:bodyPr/>
        <a:lstStyle/>
        <a:p>
          <a:endParaRPr lang="pl-PL"/>
        </a:p>
      </dgm:t>
    </dgm:pt>
    <dgm:pt modelId="{0736DF68-A612-411F-A8A8-9308DFB487B6}" type="sibTrans" cxnId="{EDAE7396-31CE-4337-B471-B30257B0207E}">
      <dgm:prSet/>
      <dgm:spPr/>
      <dgm:t>
        <a:bodyPr/>
        <a:lstStyle/>
        <a:p>
          <a:endParaRPr lang="pl-PL"/>
        </a:p>
      </dgm:t>
    </dgm:pt>
    <dgm:pt modelId="{A12BF5E0-C1C6-413B-93EA-5672C43E9EF5}">
      <dgm:prSet custT="1"/>
      <dgm:spPr>
        <a:solidFill>
          <a:schemeClr val="accent6"/>
        </a:solidFill>
      </dgm:spPr>
      <dgm:t>
        <a:bodyPr/>
        <a:lstStyle/>
        <a:p>
          <a:r>
            <a: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FIZYCZNY</a:t>
          </a:r>
          <a:endParaRPr lang="pl-PL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D29D7-12A0-4D92-ABCF-B0CC3770046B}" type="parTrans" cxnId="{3C1958B1-2C67-4DBB-8723-0769DD34D1A0}">
      <dgm:prSet/>
      <dgm:spPr/>
      <dgm:t>
        <a:bodyPr/>
        <a:lstStyle/>
        <a:p>
          <a:endParaRPr lang="pl-PL"/>
        </a:p>
      </dgm:t>
    </dgm:pt>
    <dgm:pt modelId="{24FA2365-F929-4919-BAD1-A5D113521744}" type="sibTrans" cxnId="{3C1958B1-2C67-4DBB-8723-0769DD34D1A0}">
      <dgm:prSet/>
      <dgm:spPr/>
      <dgm:t>
        <a:bodyPr/>
        <a:lstStyle/>
        <a:p>
          <a:endParaRPr lang="pl-PL"/>
        </a:p>
      </dgm:t>
    </dgm:pt>
    <dgm:pt modelId="{F36DB73C-005F-4386-87EE-A21B80EB19FD}" type="pres">
      <dgm:prSet presAssocID="{23A4BB86-F5F3-46E8-B93B-66D9E9E777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D1F4D5-5BE6-4A95-BDD6-374927E6D648}" type="pres">
      <dgm:prSet presAssocID="{D41B2623-178D-4390-83EC-318E7A98800C}" presName="centerShape" presStyleLbl="node0" presStyleIdx="0" presStyleCnt="1" custScaleX="113884" custScaleY="91663"/>
      <dgm:spPr/>
      <dgm:t>
        <a:bodyPr/>
        <a:lstStyle/>
        <a:p>
          <a:endParaRPr lang="pl-PL"/>
        </a:p>
      </dgm:t>
    </dgm:pt>
    <dgm:pt modelId="{200327B1-E797-4563-A58E-4AACB2D4FD39}" type="pres">
      <dgm:prSet presAssocID="{18A1D062-ED56-49E0-A08C-AEBF44C309F5}" presName="parTrans" presStyleLbl="bgSibTrans2D1" presStyleIdx="0" presStyleCnt="3"/>
      <dgm:spPr/>
      <dgm:t>
        <a:bodyPr/>
        <a:lstStyle/>
        <a:p>
          <a:endParaRPr lang="pl-PL"/>
        </a:p>
      </dgm:t>
    </dgm:pt>
    <dgm:pt modelId="{62AE8B59-872A-447E-AB14-3FBC28DBDC14}" type="pres">
      <dgm:prSet presAssocID="{5A8BF4CC-5D48-42EF-BCCE-55C6A3557087}" presName="node" presStyleLbl="node1" presStyleIdx="0" presStyleCnt="3" custRadScaleRad="99629" custRadScaleInc="4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79B9A6-0CB3-4290-A7F7-2956EE625AC3}" type="pres">
      <dgm:prSet presAssocID="{309E5B9D-9637-435E-BF89-4D5FE2DF1659}" presName="parTrans" presStyleLbl="bgSibTrans2D1" presStyleIdx="1" presStyleCnt="3"/>
      <dgm:spPr/>
      <dgm:t>
        <a:bodyPr/>
        <a:lstStyle/>
        <a:p>
          <a:endParaRPr lang="pl-PL"/>
        </a:p>
      </dgm:t>
    </dgm:pt>
    <dgm:pt modelId="{08BF920D-630B-4E39-9AA5-AEA406D55B56}" type="pres">
      <dgm:prSet presAssocID="{FE1953AD-B5AA-4FA9-B2FB-726D37D86C30}" presName="node" presStyleLbl="node1" presStyleIdx="1" presStyleCnt="3" custRadScaleRad="100624" custRadScaleInc="-6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C90953-0CDC-4BCE-899C-63573EE1D8AA}" type="pres">
      <dgm:prSet presAssocID="{637D29D7-12A0-4D92-ABCF-B0CC3770046B}" presName="parTrans" presStyleLbl="bgSibTrans2D1" presStyleIdx="2" presStyleCnt="3"/>
      <dgm:spPr/>
      <dgm:t>
        <a:bodyPr/>
        <a:lstStyle/>
        <a:p>
          <a:endParaRPr lang="pl-PL"/>
        </a:p>
      </dgm:t>
    </dgm:pt>
    <dgm:pt modelId="{C7A3450F-7CD9-4A7D-83CB-ABE4A01566E9}" type="pres">
      <dgm:prSet presAssocID="{A12BF5E0-C1C6-413B-93EA-5672C43E9EF5}" presName="node" presStyleLbl="node1" presStyleIdx="2" presStyleCnt="3" custRadScaleRad="101382" custRadScaleInc="-10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89A02D6-27B1-4C2E-B3E4-9AD2F1A3B516}" type="presOf" srcId="{637D29D7-12A0-4D92-ABCF-B0CC3770046B}" destId="{07C90953-0CDC-4BCE-899C-63573EE1D8AA}" srcOrd="0" destOrd="0" presId="urn:microsoft.com/office/officeart/2005/8/layout/radial4"/>
    <dgm:cxn modelId="{4CD592F1-AE2E-4B27-9D94-C1AB4E9833A2}" srcId="{23A4BB86-F5F3-46E8-B93B-66D9E9E777B7}" destId="{D41B2623-178D-4390-83EC-318E7A98800C}" srcOrd="0" destOrd="0" parTransId="{AF1D83EB-D19D-4FB0-8FC4-623B1EA40385}" sibTransId="{9C5F1740-9108-46ED-82B0-A19FFBF3B3DF}"/>
    <dgm:cxn modelId="{90577164-D9CC-4E1D-B10C-AA98E3936E21}" type="presOf" srcId="{18A1D062-ED56-49E0-A08C-AEBF44C309F5}" destId="{200327B1-E797-4563-A58E-4AACB2D4FD39}" srcOrd="0" destOrd="0" presId="urn:microsoft.com/office/officeart/2005/8/layout/radial4"/>
    <dgm:cxn modelId="{7683CFF0-CFE7-45AF-B29D-A8C9B4AF60FF}" type="presOf" srcId="{5A8BF4CC-5D48-42EF-BCCE-55C6A3557087}" destId="{62AE8B59-872A-447E-AB14-3FBC28DBDC14}" srcOrd="0" destOrd="0" presId="urn:microsoft.com/office/officeart/2005/8/layout/radial4"/>
    <dgm:cxn modelId="{C5D1419C-461E-48B8-A222-379C22E8B0A7}" type="presOf" srcId="{A12BF5E0-C1C6-413B-93EA-5672C43E9EF5}" destId="{C7A3450F-7CD9-4A7D-83CB-ABE4A01566E9}" srcOrd="0" destOrd="0" presId="urn:microsoft.com/office/officeart/2005/8/layout/radial4"/>
    <dgm:cxn modelId="{3C1958B1-2C67-4DBB-8723-0769DD34D1A0}" srcId="{D41B2623-178D-4390-83EC-318E7A98800C}" destId="{A12BF5E0-C1C6-413B-93EA-5672C43E9EF5}" srcOrd="2" destOrd="0" parTransId="{637D29D7-12A0-4D92-ABCF-B0CC3770046B}" sibTransId="{24FA2365-F929-4919-BAD1-A5D113521744}"/>
    <dgm:cxn modelId="{FD466FDE-D8CE-4A02-884F-1A4817AF9C95}" type="presOf" srcId="{23A4BB86-F5F3-46E8-B93B-66D9E9E777B7}" destId="{F36DB73C-005F-4386-87EE-A21B80EB19FD}" srcOrd="0" destOrd="0" presId="urn:microsoft.com/office/officeart/2005/8/layout/radial4"/>
    <dgm:cxn modelId="{E45A377E-7272-4D47-993C-DF6C51FF3429}" type="presOf" srcId="{D41B2623-178D-4390-83EC-318E7A98800C}" destId="{02D1F4D5-5BE6-4A95-BDD6-374927E6D648}" srcOrd="0" destOrd="0" presId="urn:microsoft.com/office/officeart/2005/8/layout/radial4"/>
    <dgm:cxn modelId="{65B8D885-839F-4BE7-87C9-097993ADAF75}" srcId="{D41B2623-178D-4390-83EC-318E7A98800C}" destId="{5A8BF4CC-5D48-42EF-BCCE-55C6A3557087}" srcOrd="0" destOrd="0" parTransId="{18A1D062-ED56-49E0-A08C-AEBF44C309F5}" sibTransId="{0288A0E4-9B93-4EBB-B52B-2F2578184645}"/>
    <dgm:cxn modelId="{7E95212F-32F8-43BC-89AE-0C43987A19A0}" type="presOf" srcId="{309E5B9D-9637-435E-BF89-4D5FE2DF1659}" destId="{A179B9A6-0CB3-4290-A7F7-2956EE625AC3}" srcOrd="0" destOrd="0" presId="urn:microsoft.com/office/officeart/2005/8/layout/radial4"/>
    <dgm:cxn modelId="{CE118994-D64A-4C43-8519-EB2F64D307F5}" type="presOf" srcId="{FE1953AD-B5AA-4FA9-B2FB-726D37D86C30}" destId="{08BF920D-630B-4E39-9AA5-AEA406D55B56}" srcOrd="0" destOrd="0" presId="urn:microsoft.com/office/officeart/2005/8/layout/radial4"/>
    <dgm:cxn modelId="{EDAE7396-31CE-4337-B471-B30257B0207E}" srcId="{D41B2623-178D-4390-83EC-318E7A98800C}" destId="{FE1953AD-B5AA-4FA9-B2FB-726D37D86C30}" srcOrd="1" destOrd="0" parTransId="{309E5B9D-9637-435E-BF89-4D5FE2DF1659}" sibTransId="{0736DF68-A612-411F-A8A8-9308DFB487B6}"/>
    <dgm:cxn modelId="{A423E515-8BFC-4004-8DDF-A43F5637D8C1}" type="presParOf" srcId="{F36DB73C-005F-4386-87EE-A21B80EB19FD}" destId="{02D1F4D5-5BE6-4A95-BDD6-374927E6D648}" srcOrd="0" destOrd="0" presId="urn:microsoft.com/office/officeart/2005/8/layout/radial4"/>
    <dgm:cxn modelId="{D45795D3-1641-41B4-AC19-00E4B8C01766}" type="presParOf" srcId="{F36DB73C-005F-4386-87EE-A21B80EB19FD}" destId="{200327B1-E797-4563-A58E-4AACB2D4FD39}" srcOrd="1" destOrd="0" presId="urn:microsoft.com/office/officeart/2005/8/layout/radial4"/>
    <dgm:cxn modelId="{DF8AFDB3-16BB-43A4-9404-FF516E26818C}" type="presParOf" srcId="{F36DB73C-005F-4386-87EE-A21B80EB19FD}" destId="{62AE8B59-872A-447E-AB14-3FBC28DBDC14}" srcOrd="2" destOrd="0" presId="urn:microsoft.com/office/officeart/2005/8/layout/radial4"/>
    <dgm:cxn modelId="{C83F7B09-6BE1-4BC6-8C41-E8B4E369FD36}" type="presParOf" srcId="{F36DB73C-005F-4386-87EE-A21B80EB19FD}" destId="{A179B9A6-0CB3-4290-A7F7-2956EE625AC3}" srcOrd="3" destOrd="0" presId="urn:microsoft.com/office/officeart/2005/8/layout/radial4"/>
    <dgm:cxn modelId="{FE1A729F-57CF-4E3B-B3E4-A9DAEE541066}" type="presParOf" srcId="{F36DB73C-005F-4386-87EE-A21B80EB19FD}" destId="{08BF920D-630B-4E39-9AA5-AEA406D55B56}" srcOrd="4" destOrd="0" presId="urn:microsoft.com/office/officeart/2005/8/layout/radial4"/>
    <dgm:cxn modelId="{D05F117D-C939-43BA-A2A0-CF61BF8DD551}" type="presParOf" srcId="{F36DB73C-005F-4386-87EE-A21B80EB19FD}" destId="{07C90953-0CDC-4BCE-899C-63573EE1D8AA}" srcOrd="5" destOrd="0" presId="urn:microsoft.com/office/officeart/2005/8/layout/radial4"/>
    <dgm:cxn modelId="{E96969EF-1EBA-4CF7-8ED6-EF84D39FA077}" type="presParOf" srcId="{F36DB73C-005F-4386-87EE-A21B80EB19FD}" destId="{C7A3450F-7CD9-4A7D-83CB-ABE4A01566E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1F4D5-5BE6-4A95-BDD6-374927E6D648}">
      <dsp:nvSpPr>
        <dsp:cNvPr id="0" name=""/>
        <dsp:cNvSpPr/>
      </dsp:nvSpPr>
      <dsp:spPr>
        <a:xfrm>
          <a:off x="2488702" y="2822390"/>
          <a:ext cx="2490195" cy="2004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GOTOWOŚĆ SZKOLNA</a:t>
          </a:r>
          <a:endParaRPr lang="pl-PL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88702" y="2822390"/>
        <a:ext cx="2490195" cy="2004309"/>
      </dsp:txXfrm>
    </dsp:sp>
    <dsp:sp modelId="{200327B1-E797-4563-A58E-4AACB2D4FD39}">
      <dsp:nvSpPr>
        <dsp:cNvPr id="0" name=""/>
        <dsp:cNvSpPr/>
      </dsp:nvSpPr>
      <dsp:spPr>
        <a:xfrm rot="12916380">
          <a:off x="1181710" y="2306086"/>
          <a:ext cx="1691731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E8B59-872A-447E-AB14-3FBC28DBDC14}">
      <dsp:nvSpPr>
        <dsp:cNvPr id="0" name=""/>
        <dsp:cNvSpPr/>
      </dsp:nvSpPr>
      <dsp:spPr>
        <a:xfrm>
          <a:off x="298365" y="1298302"/>
          <a:ext cx="2077276" cy="166182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</a:t>
          </a:r>
          <a:r>
            <a:rPr lang="pl-PL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PSYCHOMOTO-RYCZNY</a:t>
          </a:r>
          <a:endParaRPr lang="pl-PL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8365" y="1298302"/>
        <a:ext cx="2077276" cy="1661821"/>
      </dsp:txXfrm>
    </dsp:sp>
    <dsp:sp modelId="{A179B9A6-0CB3-4290-A7F7-2956EE625AC3}">
      <dsp:nvSpPr>
        <dsp:cNvPr id="0" name=""/>
        <dsp:cNvSpPr/>
      </dsp:nvSpPr>
      <dsp:spPr>
        <a:xfrm rot="16176204">
          <a:off x="2792210" y="1475391"/>
          <a:ext cx="1854971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F920D-630B-4E39-9AA5-AEA406D55B56}">
      <dsp:nvSpPr>
        <dsp:cNvPr id="0" name=""/>
        <dsp:cNvSpPr/>
      </dsp:nvSpPr>
      <dsp:spPr>
        <a:xfrm>
          <a:off x="2674637" y="28609"/>
          <a:ext cx="2077276" cy="166182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EMOCJONALNO-SPOŁECZNY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74637" y="28609"/>
        <a:ext cx="2077276" cy="1661821"/>
      </dsp:txXfrm>
    </dsp:sp>
    <dsp:sp modelId="{07C90953-0CDC-4BCE-899C-63573EE1D8AA}">
      <dsp:nvSpPr>
        <dsp:cNvPr id="0" name=""/>
        <dsp:cNvSpPr/>
      </dsp:nvSpPr>
      <dsp:spPr>
        <a:xfrm rot="19461372">
          <a:off x="4582669" y="2279633"/>
          <a:ext cx="1742066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3450F-7CD9-4A7D-83CB-ABE4A01566E9}">
      <dsp:nvSpPr>
        <dsp:cNvPr id="0" name=""/>
        <dsp:cNvSpPr/>
      </dsp:nvSpPr>
      <dsp:spPr>
        <a:xfrm>
          <a:off x="5122914" y="1252724"/>
          <a:ext cx="2077276" cy="166182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FIZYCZNY</a:t>
          </a:r>
          <a:endParaRPr lang="pl-PL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22914" y="1252724"/>
        <a:ext cx="2077276" cy="166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1556792"/>
            <a:ext cx="6172200" cy="1296144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Czy nasze dziecko może </a:t>
            </a:r>
            <a:br>
              <a:rPr lang="pl-PL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l-PL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już iść do szkoły?</a:t>
            </a:r>
            <a:endParaRPr lang="pl-PL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Poradnia Psychologiczno-Pedagogiczna nr 2 </a:t>
            </a:r>
          </a:p>
          <a:p>
            <a:pPr algn="r"/>
            <a:r>
              <a:rPr lang="pl-PL" dirty="0" smtClean="0"/>
              <a:t>im. ks. dra S. Wilczewskiego w Katowicach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PRZYGOTOWANE DO NAUKI W SZKOLE DZIECKO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256584"/>
          </a:xfrm>
        </p:spPr>
        <p:txBody>
          <a:bodyPr/>
          <a:lstStyle/>
          <a:p>
            <a:pPr marL="914400" lvl="1" indent="-514350" algn="just">
              <a:buFont typeface="+mj-lt"/>
              <a:buAutoNum type="arabicPeriod" startAt="8"/>
            </a:pPr>
            <a:r>
              <a:rPr lang="pl-PL" dirty="0" smtClean="0"/>
              <a:t>Potrafi klasyfikować i szeregować.</a:t>
            </a:r>
          </a:p>
          <a:p>
            <a:pPr marL="914400" lvl="1" indent="-514350" algn="just">
              <a:buNone/>
            </a:pPr>
            <a:endParaRPr lang="pl-PL" sz="1000" dirty="0" smtClean="0"/>
          </a:p>
          <a:p>
            <a:pPr marL="914400" lvl="1" indent="-514350" algn="just">
              <a:buFont typeface="+mj-lt"/>
              <a:buAutoNum type="arabicPeriod" startAt="9"/>
            </a:pPr>
            <a:r>
              <a:rPr lang="pl-PL" dirty="0" smtClean="0"/>
              <a:t>Układa układanki, słucha, ogląda książeczki dla dzieci.</a:t>
            </a:r>
          </a:p>
          <a:p>
            <a:pPr marL="914400" lvl="1" indent="-514350" algn="just">
              <a:buNone/>
            </a:pPr>
            <a:endParaRPr lang="pl-PL" sz="1200" dirty="0" smtClean="0"/>
          </a:p>
          <a:p>
            <a:pPr marL="914400" lvl="1" indent="-514350" algn="just">
              <a:buFont typeface="+mj-lt"/>
              <a:buAutoNum type="arabicPeriod" startAt="10"/>
            </a:pPr>
            <a:r>
              <a:rPr lang="pl-PL" dirty="0" smtClean="0"/>
              <a:t>Potrafi opowiedzieć historyjkę obrazkową.</a:t>
            </a:r>
          </a:p>
          <a:p>
            <a:pPr marL="914400" lvl="1" indent="-514350" algn="just">
              <a:buNone/>
            </a:pPr>
            <a:endParaRPr lang="pl-PL" sz="1200" dirty="0" smtClean="0"/>
          </a:p>
          <a:p>
            <a:pPr marL="914400" lvl="1" indent="-514350" algn="just">
              <a:buFont typeface="+mj-lt"/>
              <a:buAutoNum type="arabicPeriod" startAt="11"/>
            </a:pPr>
            <a:r>
              <a:rPr lang="pl-PL" dirty="0" smtClean="0"/>
              <a:t>Rozumie sens umownych znaków.</a:t>
            </a:r>
          </a:p>
          <a:p>
            <a:pPr marL="914400" lvl="1" indent="-514350" algn="just">
              <a:buNone/>
            </a:pPr>
            <a:endParaRPr lang="pl-PL" sz="1200" dirty="0" smtClean="0"/>
          </a:p>
          <a:p>
            <a:pPr marL="914400" lvl="1" indent="-514350" algn="just">
              <a:buFont typeface="+mj-lt"/>
              <a:buAutoNum type="arabicPeriod" startAt="12"/>
            </a:pPr>
            <a:r>
              <a:rPr lang="pl-PL" dirty="0" smtClean="0"/>
              <a:t>Dzieli zdanie na wyrazy, wyraz na sylaby oraz łączy sylaby w wyraz.</a:t>
            </a:r>
          </a:p>
          <a:p>
            <a:pPr marL="914400" lvl="1" indent="-514350" algn="just">
              <a:buNone/>
            </a:pPr>
            <a:endParaRPr lang="pl-PL" sz="1200" dirty="0" smtClean="0"/>
          </a:p>
          <a:p>
            <a:pPr marL="914400" lvl="1" indent="-514350" algn="just">
              <a:buFont typeface="+mj-lt"/>
              <a:buAutoNum type="arabicPeriod" startAt="13"/>
            </a:pPr>
            <a:r>
              <a:rPr lang="pl-PL" dirty="0" smtClean="0"/>
              <a:t>Zna i stosuje liczebniki porządkowe.</a:t>
            </a:r>
          </a:p>
          <a:p>
            <a:pPr marL="914400" lvl="1" indent="-514350" algn="just">
              <a:buNone/>
            </a:pPr>
            <a:endParaRPr lang="pl-PL" sz="1200" dirty="0" smtClean="0"/>
          </a:p>
          <a:p>
            <a:pPr marL="914400" lvl="1" indent="-514350" algn="just">
              <a:buFont typeface="+mj-lt"/>
              <a:buAutoNum type="arabicPeriod" startAt="14"/>
            </a:pPr>
            <a:r>
              <a:rPr lang="pl-PL" dirty="0" smtClean="0"/>
              <a:t>Dodaje i odejmuje liczmany lub przedmioty.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8676456" cy="634082"/>
          </a:xfrm>
        </p:spPr>
        <p:txBody>
          <a:bodyPr>
            <a:normAutofit/>
          </a:bodyPr>
          <a:lstStyle/>
          <a:p>
            <a:pPr marL="914400" lvl="1" indent="-514350" algn="l"/>
            <a:r>
              <a:rPr lang="pl-PL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DZIECKO NIE JEST GOTOWE ABY PÓJŚĆ DO SZKOŁY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280920" cy="5349208"/>
          </a:xfrm>
        </p:spPr>
        <p:txBody>
          <a:bodyPr>
            <a:noAutofit/>
          </a:bodyPr>
          <a:lstStyle/>
          <a:p>
            <a:pPr marL="914400" lvl="1" indent="-514350"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Gdy ma trudności emocjonalne: </a:t>
            </a:r>
            <a:endParaRPr lang="pl-PL" sz="800" b="1" dirty="0" smtClean="0">
              <a:latin typeface="Arial" pitchFamily="34" charset="0"/>
              <a:cs typeface="Arial" pitchFamily="34" charset="0"/>
            </a:endParaRP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w zabawie łatwo wybucha złością, obraża się, reaguje bardzo impulsywnie,</a:t>
            </a: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okazuje lęk, wycofuje się,</a:t>
            </a: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stara się przebywać blisko osoby dorosłej  co utrudnia mu zabawę i naukę w grupie,</a:t>
            </a: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unika sytuacji wymagających samodzielności.</a:t>
            </a:r>
          </a:p>
          <a:p>
            <a:pPr marL="674370" indent="-514350"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674370" indent="-514350"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Gdy ma zaburzone procesy poznawcze:</a:t>
            </a: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napotyka na trudności w spostrzeganiu , klasyfikowaniu,</a:t>
            </a: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ma trudności z zapamiętywaniem informacji,</a:t>
            </a:r>
          </a:p>
          <a:p>
            <a:pPr marL="674370" indent="-514350"/>
            <a:r>
              <a:rPr lang="pl-PL" sz="2000" dirty="0" smtClean="0">
                <a:latin typeface="Arial" pitchFamily="34" charset="0"/>
                <a:cs typeface="Arial" pitchFamily="34" charset="0"/>
              </a:rPr>
              <a:t>z trudnością koncentruje się, łatwo rozprasza się.</a:t>
            </a:r>
          </a:p>
          <a:p>
            <a:pPr marL="674370" indent="-514350"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674370" indent="-514350"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Zaburzona jest mowa dziecka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DLACZEGO WARTO POSŁAĆ DZIECKO DO SZKOŁY?</a:t>
            </a:r>
            <a:b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l-PL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19256" cy="4845152"/>
          </a:xfrm>
        </p:spPr>
        <p:txBody>
          <a:bodyPr>
            <a:normAutofit fontScale="92500" lnSpcReduction="10000"/>
          </a:bodyPr>
          <a:lstStyle/>
          <a:p>
            <a:pPr marL="548640" indent="-514350"/>
            <a:endParaRPr lang="pl-PL" sz="900" dirty="0" smtClean="0"/>
          </a:p>
          <a:p>
            <a:pPr marL="548640" indent="-514350"/>
            <a:r>
              <a:rPr lang="pl-PL" dirty="0" smtClean="0"/>
              <a:t>Szkoła zapewni progres rozwojowy,  kształtowanie samodzielności.</a:t>
            </a:r>
          </a:p>
          <a:p>
            <a:pPr marL="548640" indent="-514350"/>
            <a:endParaRPr lang="pl-PL" sz="900" dirty="0" smtClean="0"/>
          </a:p>
          <a:p>
            <a:pPr marL="548640" indent="-514350"/>
            <a:r>
              <a:rPr lang="pl-PL" dirty="0" smtClean="0"/>
              <a:t>Program szkolny dostosowany jest do możliwości  dziecka.</a:t>
            </a:r>
          </a:p>
          <a:p>
            <a:pPr marL="548640" indent="-514350"/>
            <a:endParaRPr lang="pl-PL" sz="900" dirty="0" smtClean="0"/>
          </a:p>
          <a:p>
            <a:pPr marL="548640" indent="-514350"/>
            <a:r>
              <a:rPr lang="pl-PL" dirty="0" smtClean="0"/>
              <a:t>Współczesna szkoła zachowuje proporcje pomiędzy nauką w ławce, a nauką poprzez zabawę.</a:t>
            </a:r>
          </a:p>
          <a:p>
            <a:pPr marL="34290" indent="0">
              <a:buNone/>
            </a:pPr>
            <a:endParaRPr lang="pl-PL" sz="900" b="1" dirty="0" smtClean="0"/>
          </a:p>
          <a:p>
            <a:pPr marL="548640" indent="-514350"/>
            <a:r>
              <a:rPr lang="pl-PL" dirty="0" smtClean="0"/>
              <a:t>Szkoła wykorzystuje naturalny zapał dziecka do zdobywania nowych umiejętności.</a:t>
            </a:r>
          </a:p>
          <a:p>
            <a:pPr marL="548640" indent="-514350"/>
            <a:endParaRPr lang="pl-PL" sz="900" dirty="0" smtClean="0"/>
          </a:p>
          <a:p>
            <a:pPr marL="548640" indent="-514350"/>
            <a:r>
              <a:rPr lang="pl-PL" dirty="0" smtClean="0"/>
              <a:t>Szkoła rozwija samodzielność, odpowiedzialność.</a:t>
            </a:r>
          </a:p>
          <a:p>
            <a:pPr marL="548640" indent="-514350"/>
            <a:endParaRPr lang="pl-PL" sz="900" dirty="0" smtClean="0"/>
          </a:p>
          <a:p>
            <a:pPr marL="548640" lvl="0" indent="-514350">
              <a:buClr>
                <a:srgbClr val="D34817"/>
              </a:buClr>
            </a:pPr>
            <a:r>
              <a:rPr lang="pl-PL" dirty="0">
                <a:solidFill>
                  <a:prstClr val="black"/>
                </a:solidFill>
              </a:rPr>
              <a:t>Szkoła może być szansą dla dziecka  na nowe przyjaźnie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marL="914400" lvl="1" indent="-514350" algn="just"/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  <a:latin typeface="Arial Black" pitchFamily="34" charset="0"/>
                <a:cs typeface="Arial" pitchFamily="34" charset="0"/>
              </a:rPr>
              <a:t>DECYZJA RODZICÓW !</a:t>
            </a:r>
            <a:endParaRPr lang="pl-PL" sz="3600" cap="all" dirty="0">
              <a:ln w="0"/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640960" cy="468052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WSPARCIE PRZEDSZKOLA –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przedszkolna diagnoza        					        gotowości szkolnej dziecka</a:t>
            </a:r>
          </a:p>
          <a:p>
            <a:pPr>
              <a:buNone/>
              <a:defRPr/>
            </a:pPr>
            <a:endParaRPr lang="pl-PL" sz="1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WSPARCIE PORADNI –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diagnoza  rozwoju dziecka i  porada</a:t>
            </a:r>
          </a:p>
          <a:p>
            <a:pPr>
              <a:buNone/>
              <a:defRPr/>
            </a:pPr>
            <a:endParaRPr lang="pl-PL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PORADNIA PSYCHOLOGICZNO – PEDAGOGICZNA nr 2</a:t>
            </a:r>
          </a:p>
          <a:p>
            <a:pPr algn="ctr"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KATOWICE ul. ŁĘTOWSKIEGO 6A  tel. 32 252-79-59</a:t>
            </a:r>
          </a:p>
          <a:p>
            <a:pPr>
              <a:buNone/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WSPARCIE SZKOŁY –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informacja o warunkach nauki</a:t>
            </a:r>
          </a:p>
          <a:p>
            <a:pPr>
              <a:buNone/>
              <a:defRPr/>
            </a:pPr>
            <a:endParaRPr lang="pl-PL" sz="2400" dirty="0" smtClean="0">
              <a:hlinkClick r:id="rId2"/>
            </a:endParaRPr>
          </a:p>
          <a:p>
            <a:pPr>
              <a:buNone/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776864" cy="515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77809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OBOWIĄZEK SZKOLNY W KRAAJACH EUROPEJSKICH</a:t>
            </a:r>
            <a:endParaRPr lang="pl-PL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649"/>
            <a:ext cx="8686800" cy="72008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gotowość szkolna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363272" cy="5089776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dirty="0" smtClean="0">
                <a:solidFill>
                  <a:schemeClr val="bg1"/>
                </a:solidFill>
              </a:rPr>
              <a:t>	</a:t>
            </a: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Osiągnięcie przez dzieci takiego poziomu rozwoju fizycznego, społecznego i psychicznego, który czyni je wrażliwymi i podatnymi na systematyczne nauczanie i wychowanie w klasie pierwszej.</a:t>
            </a:r>
            <a:endParaRPr lang="pl-PL" sz="20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000" i="1" dirty="0" smtClean="0">
                <a:solidFill>
                  <a:schemeClr val="accent1">
                    <a:lumMod val="10000"/>
                  </a:schemeClr>
                </a:solidFill>
              </a:rPr>
              <a:t>                                                                       </a:t>
            </a:r>
            <a:r>
              <a:rPr lang="pl-PL" sz="2800" i="1" dirty="0" smtClean="0">
                <a:solidFill>
                  <a:schemeClr val="accent1">
                    <a:lumMod val="10000"/>
                  </a:schemeClr>
                </a:solidFill>
              </a:rPr>
              <a:t>prof. S. Szuman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2800" i="1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marL="320040" indent="-320040" algn="ctr">
              <a:lnSpc>
                <a:spcPct val="80000"/>
              </a:lnSpc>
              <a:buClr>
                <a:srgbClr val="AD2517"/>
              </a:buClr>
              <a:buNone/>
              <a:defRPr/>
            </a:pPr>
            <a:r>
              <a:rPr lang="pl-PL" altLang="zh-CN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Gotowość do nauki nie jest stanem, na który wystarczy czekać, ale trzeba go wykształcić przez stworzenie dziecku warunków stymulujących jego rozwój. </a:t>
            </a:r>
          </a:p>
          <a:p>
            <a:pPr marL="320040" indent="-320040" algn="ctr">
              <a:lnSpc>
                <a:spcPct val="80000"/>
              </a:lnSpc>
              <a:buClr>
                <a:srgbClr val="AD2517"/>
              </a:buClr>
              <a:buNone/>
              <a:defRPr/>
            </a:pPr>
            <a:r>
              <a:rPr lang="pl-PL" sz="28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                        prof. J. Cieszyńska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	Gotowość szkolna to współgra właściwości dziecka                   i właściwości szkoły.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			                                 </a:t>
            </a:r>
            <a:r>
              <a:rPr lang="pl-PL" sz="2800" i="1" dirty="0" smtClean="0">
                <a:solidFill>
                  <a:schemeClr val="accent1">
                    <a:lumMod val="10000"/>
                  </a:schemeClr>
                </a:solidFill>
              </a:rPr>
              <a:t>prof. A. Brzezińska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GOTOWOŚĆ  SZKOLNA</a:t>
            </a:r>
            <a:endParaRPr lang="pl-P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dojrzałość fizyczna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760"/>
            <a:ext cx="8686800" cy="4897091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Twoje dziecko poradzi sobie w szkole jeśli jest: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zdrowe i odporne na zmęczenie,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sprawne ruchowo i manualnie.</a:t>
            </a:r>
          </a:p>
          <a:p>
            <a:pPr>
              <a:buNone/>
            </a:pPr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Ma: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 orientację przestrzenną,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zrównoważoną dynamikę procesów nerwowych.</a:t>
            </a:r>
          </a:p>
          <a:p>
            <a:pPr>
              <a:buNone/>
            </a:pPr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Wybrało dominującą rękę, ucho, oko i nogę.</a:t>
            </a:r>
          </a:p>
          <a:p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eaLnBrk="1" hangingPunct="1">
              <a:buFontTx/>
              <a:buChar char="-"/>
            </a:pPr>
            <a:endParaRPr lang="pl-PL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 eaLnBrk="1" hangingPunct="1"/>
            <a:r>
              <a:rPr lang="pl-P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dojrzałość emocjonalno-społeczna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800"/>
            <a:ext cx="8686800" cy="439258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Nawiązuje kontakt z rówieśnikami i nauczycielami.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Jest samodzielne i zaradne w sytuacjach codziennych, empatyczne, zrównoważone uczuciowo.</a:t>
            </a:r>
          </a:p>
          <a:p>
            <a:pPr>
              <a:lnSpc>
                <a:spcPct val="80000"/>
              </a:lnSpc>
              <a:buNone/>
            </a:pPr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Potrafi: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podporządkować się normom i regułom społecznym,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pl-PL" sz="3100" dirty="0" smtClean="0">
                <a:solidFill>
                  <a:schemeClr val="accent1">
                    <a:lumMod val="10000"/>
                  </a:schemeClr>
                </a:solidFill>
              </a:rPr>
              <a:t>kontrolować swoje zachowania,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pl-PL" sz="3100" dirty="0" smtClean="0">
                <a:solidFill>
                  <a:schemeClr val="accent1">
                    <a:lumMod val="10000"/>
                  </a:schemeClr>
                </a:solidFill>
              </a:rPr>
              <a:t>z łatwością zaklimatyzować się w nowym środowisku.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Wytrwale wykonuje zadania.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l-PL" sz="26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l-PL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dojrzałość w sferze intelektualnej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075240" cy="51331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Przejawia aktywność poznawczą. Jest zainteresowanie tym co je otacza.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Wykazuje chęć do nauki czytania, pisania, matematyki.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Nie ma wady wymowy lub opóźnionego rozwoju mowy. W sposób zrozumiały i logiczny przekazuje myśli, wypowiada się.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1">
                    <a:lumMod val="10000"/>
                  </a:schemeClr>
                </a:solidFill>
              </a:rPr>
              <a:t>Koncentruje się na określonym temacie rozmowy czy wykonywanym zadaniu.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9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/>
              <a:t>Łatwo przyswaja i utrwala nowe pojęcia. Wykorzystuje wiedzę w praktyce.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/>
              <a:t>Różnicuje porównuje i odtwarza figury geometryczne.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/>
              <a:t>Odróżnia kierunki, położenie i proporcje form graficznych.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sz="2800" dirty="0" smtClean="0"/>
              <a:t>Zapamiętuje proste melodie i rymowanki.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pl-PL" sz="28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diagnoza gotowości szkolnej</a:t>
            </a:r>
            <a:endParaRPr lang="pl-P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824"/>
            <a:ext cx="8147248" cy="462912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b="1" dirty="0" smtClean="0"/>
              <a:t>	</a:t>
            </a:r>
            <a:r>
              <a:rPr lang="pl-PL" u="sng" dirty="0" smtClean="0">
                <a:solidFill>
                  <a:schemeClr val="accent1">
                    <a:lumMod val="10000"/>
                  </a:schemeClr>
                </a:solidFill>
              </a:rPr>
              <a:t>Diagnoza</a:t>
            </a:r>
            <a:r>
              <a:rPr lang="pl-PL" dirty="0" smtClean="0">
                <a:solidFill>
                  <a:schemeClr val="accent1">
                    <a:lumMod val="10000"/>
                  </a:schemeClr>
                </a:solidFill>
              </a:rPr>
              <a:t> jest opisem aktualnego stanu jednostki. Opis ten powinien ujawniać przyczyny oraz sformułować prognozę.</a:t>
            </a:r>
          </a:p>
          <a:p>
            <a:pPr algn="ctr" eaLnBrk="1" hangingPunct="1">
              <a:buFontTx/>
              <a:buNone/>
            </a:pPr>
            <a:endParaRPr lang="pl-PL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pl-PL" dirty="0" smtClean="0">
                <a:solidFill>
                  <a:schemeClr val="accent1">
                    <a:lumMod val="10000"/>
                  </a:schemeClr>
                </a:solidFill>
              </a:rPr>
              <a:t>   To proces a nie jednorazowa ocena. Powinna pozwolić na poznawanie zmian zachodzących w rozwoju. </a:t>
            </a:r>
          </a:p>
          <a:p>
            <a:pPr eaLnBrk="1" hangingPunct="1">
              <a:buFontTx/>
              <a:buNone/>
            </a:pPr>
            <a:endParaRPr lang="pl-PL" sz="10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pl-PL" dirty="0" smtClean="0">
                <a:solidFill>
                  <a:schemeClr val="accent1">
                    <a:lumMod val="10000"/>
                  </a:schemeClr>
                </a:solidFill>
              </a:rPr>
              <a:t>						       </a:t>
            </a:r>
            <a:r>
              <a:rPr lang="pl-PL" i="1" dirty="0" smtClean="0">
                <a:solidFill>
                  <a:schemeClr val="accent1">
                    <a:lumMod val="10000"/>
                  </a:schemeClr>
                </a:solidFill>
              </a:rPr>
              <a:t>J. Doroszewska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PRZYGOTOWANE DO NAUKI W SZKOLE  DZIECKO</a:t>
            </a:r>
            <a:endParaRPr lang="pl-PL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pl-PL" dirty="0" smtClean="0"/>
              <a:t>Jest ciekawe świata, zadaje pytania, Interesuje się czytaniem, pisaniem, matematyką.</a:t>
            </a:r>
          </a:p>
          <a:p>
            <a:pPr marL="514350" indent="-514350">
              <a:buFont typeface="Arial" charset="0"/>
              <a:buAutoNum type="arabicPeriod"/>
            </a:pPr>
            <a:endParaRPr lang="pl-PL" sz="9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 smtClean="0"/>
              <a:t>Bez problemu komunikuje się werbalnie, buduje dłuższe wypowiedzi.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pl-PL" sz="900" dirty="0" smtClean="0"/>
          </a:p>
          <a:p>
            <a:pPr marL="514350" indent="-514350">
              <a:buFont typeface="Calibri" pitchFamily="34" charset="0"/>
              <a:buAutoNum type="arabicPeriod" startAt="4"/>
            </a:pPr>
            <a:r>
              <a:rPr lang="pl-PL" dirty="0" smtClean="0"/>
              <a:t>Potrafi nawiązać kontakt z rówieśnikami bawi się z nimi, pomaga im.</a:t>
            </a:r>
          </a:p>
          <a:p>
            <a:pPr marL="514350" indent="-514350">
              <a:buFont typeface="Calibri" pitchFamily="34" charset="0"/>
              <a:buAutoNum type="arabicPeriod" startAt="4"/>
            </a:pPr>
            <a:endParaRPr lang="pl-PL" sz="900" dirty="0" smtClean="0"/>
          </a:p>
          <a:p>
            <a:pPr marL="514350" indent="-514350">
              <a:buFont typeface="Calibri" pitchFamily="34" charset="0"/>
              <a:buAutoNum type="arabicPeriod" startAt="4"/>
            </a:pPr>
            <a:r>
              <a:rPr lang="pl-PL" dirty="0" smtClean="0"/>
              <a:t>Jest samodzielne, wykazuje inicjatywę, stara się osiągnąć cel.</a:t>
            </a:r>
          </a:p>
          <a:p>
            <a:pPr marL="514350" indent="-514350">
              <a:buFont typeface="Calibri" pitchFamily="34" charset="0"/>
              <a:buAutoNum type="arabicPeriod" startAt="4"/>
            </a:pPr>
            <a:endParaRPr lang="pl-PL" sz="900" dirty="0" smtClean="0"/>
          </a:p>
          <a:p>
            <a:pPr marL="514350" indent="-514350">
              <a:buFont typeface="Calibri" pitchFamily="34" charset="0"/>
              <a:buAutoNum type="arabicPeriod" startAt="4"/>
            </a:pPr>
            <a:r>
              <a:rPr lang="pl-PL" dirty="0" smtClean="0"/>
              <a:t>Podejmuje uczenie się pod kierunkiem osoby dorosłej – zapamiętuje i wykonuje polecenia, zależy mu na doprowadzeniu pracy do końca.</a:t>
            </a:r>
          </a:p>
          <a:p>
            <a:pPr marL="514350" indent="-514350">
              <a:buFont typeface="Calibri" pitchFamily="34" charset="0"/>
              <a:buAutoNum type="arabicPeriod" startAt="4"/>
            </a:pPr>
            <a:endParaRPr lang="pl-PL" sz="900" dirty="0" smtClean="0"/>
          </a:p>
          <a:p>
            <a:pPr marL="514350" indent="-514350">
              <a:buFont typeface="Calibri" pitchFamily="34" charset="0"/>
              <a:buAutoNum type="arabicPeriod" startAt="7"/>
            </a:pPr>
            <a:r>
              <a:rPr lang="pl-PL" dirty="0" smtClean="0"/>
              <a:t>Jest sprawny pod względem ruchowym i manualnym (łapie piłkę, buduje z drobnych klocków, lepi figurki z plasteliny, prawidłowo trzyma ołówek/kredkę).</a:t>
            </a:r>
          </a:p>
          <a:p>
            <a:pPr marL="514350" indent="-514350" algn="just">
              <a:buFont typeface="Calibri" pitchFamily="34" charset="0"/>
              <a:buAutoNum type="arabicPeriod" startAt="7"/>
            </a:pPr>
            <a:endParaRPr lang="pl-PL" dirty="0" smtClean="0"/>
          </a:p>
          <a:p>
            <a:pPr marL="514350" indent="-514350" algn="just">
              <a:buFont typeface="Calibri" pitchFamily="34" charset="0"/>
              <a:buAutoNum type="arabicPeriod" startAt="4"/>
            </a:pPr>
            <a:endParaRPr lang="pl-PL" dirty="0" smtClean="0"/>
          </a:p>
          <a:p>
            <a:pPr marL="514350" indent="-514350" algn="just">
              <a:buFont typeface="Arial" charset="0"/>
              <a:buAutoNum type="arabicPeriod" startAt="4"/>
            </a:pPr>
            <a:endParaRPr lang="pl-PL" dirty="0" smtClean="0"/>
          </a:p>
          <a:p>
            <a:pPr marL="514350" indent="-514350" algn="just" eaLnBrk="1" hangingPunct="1">
              <a:buFont typeface="Arial" charset="0"/>
              <a:buAutoNum type="arabicPeriod"/>
            </a:pPr>
            <a:endParaRPr lang="pl-PL" dirty="0" smtClean="0"/>
          </a:p>
          <a:p>
            <a:pPr marL="514350" indent="-514350" algn="just" eaLnBrk="1" hangingPunct="1">
              <a:buFont typeface="Arial" charset="0"/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532</Words>
  <Application>Microsoft Office PowerPoint</Application>
  <PresentationFormat>Pokaz na ekranie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Wykusz</vt:lpstr>
      <vt:lpstr>Czy nasze dziecko może  już iść do szkoły?</vt:lpstr>
      <vt:lpstr>OBOWIĄZEK SZKOLNY W KRAAJACH EUROPEJSKICH</vt:lpstr>
      <vt:lpstr>gotowość szkolna</vt:lpstr>
      <vt:lpstr>GOTOWOŚĆ  SZKOLNA</vt:lpstr>
      <vt:lpstr>dojrzałość fizyczna</vt:lpstr>
      <vt:lpstr>dojrzałość emocjonalno-społeczna</vt:lpstr>
      <vt:lpstr>dojrzałość w sferze intelektualnej</vt:lpstr>
      <vt:lpstr>diagnoza gotowości szkolnej</vt:lpstr>
      <vt:lpstr>PRZYGOTOWANE DO NAUKI W SZKOLE  DZIECKO</vt:lpstr>
      <vt:lpstr>PRZYGOTOWANE DO NAUKI W SZKOLE DZIECKO</vt:lpstr>
      <vt:lpstr>DZIECKO NIE JEST GOTOWE ABY PÓJŚĆ DO SZKOŁY</vt:lpstr>
      <vt:lpstr>DLACZEGO WARTO POSŁAĆ DZIECKO DO SZKOŁY? </vt:lpstr>
      <vt:lpstr> DECYZJA RODZICÓW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nasze dziecko może  już iść do szkoły?</dc:title>
  <dc:creator>Łucja</dc:creator>
  <cp:lastModifiedBy>przedszkole80</cp:lastModifiedBy>
  <cp:revision>6</cp:revision>
  <dcterms:created xsi:type="dcterms:W3CDTF">2016-03-07T21:47:46Z</dcterms:created>
  <dcterms:modified xsi:type="dcterms:W3CDTF">2016-03-16T09:20:07Z</dcterms:modified>
</cp:coreProperties>
</file>